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19"/>
  </p:notesMasterIdLst>
  <p:sldIdLst>
    <p:sldId id="280" r:id="rId5"/>
    <p:sldId id="461" r:id="rId6"/>
    <p:sldId id="421" r:id="rId7"/>
    <p:sldId id="462" r:id="rId8"/>
    <p:sldId id="463" r:id="rId9"/>
    <p:sldId id="464" r:id="rId10"/>
    <p:sldId id="465" r:id="rId11"/>
    <p:sldId id="466" r:id="rId12"/>
    <p:sldId id="467" r:id="rId13"/>
    <p:sldId id="471" r:id="rId14"/>
    <p:sldId id="468" r:id="rId15"/>
    <p:sldId id="469" r:id="rId16"/>
    <p:sldId id="470" r:id="rId17"/>
    <p:sldId id="460" r:id="rId18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9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3792" autoAdjust="0"/>
  </p:normalViewPr>
  <p:slideViewPr>
    <p:cSldViewPr>
      <p:cViewPr varScale="1">
        <p:scale>
          <a:sx n="162" d="100"/>
          <a:sy n="162" d="100"/>
        </p:scale>
        <p:origin x="87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545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72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69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5986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4751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703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59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06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41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328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311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87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309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an.lin@kristiania.n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20 (</a:t>
            </a:r>
            <a:r>
              <a:rPr lang="nb-NO" dirty="0" err="1"/>
              <a:t>of</a:t>
            </a:r>
            <a:r>
              <a:rPr lang="nb-NO" dirty="0"/>
              <a:t> 24)</a:t>
            </a:r>
            <a:br>
              <a:rPr lang="nb-NO" dirty="0"/>
            </a:br>
            <a:r>
              <a:rPr lang="nb-NO" sz="4400" dirty="0"/>
              <a:t>JDBC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1945158" y="5537020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3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3" y="34305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SQL Injection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C092EEE8-1800-40CA-A5CD-F0EFC47F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" y="2081091"/>
            <a:ext cx="12192000" cy="47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SQL Injection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5112568" cy="480911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SQL injection is a code injection technique that might destroy your database.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SQL injection is one of the most common web hacking techniques.</a:t>
            </a:r>
          </a:p>
          <a:p>
            <a:pPr lvl="1"/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SQL injection is the placement of malicious code in SQL statements, via web page input.</a:t>
            </a:r>
          </a:p>
          <a:p>
            <a:endParaRPr lang="nb-NO" sz="2000" dirty="0"/>
          </a:p>
          <a:p>
            <a:r>
              <a:rPr lang="en-US" sz="2000" dirty="0"/>
              <a:t>There is a potential danger of using user input in SQL statements</a:t>
            </a:r>
          </a:p>
          <a:p>
            <a:pPr lvl="1"/>
            <a:r>
              <a:rPr lang="en-US" sz="1800" dirty="0"/>
              <a:t>SQL injection based on 1=1 is always true</a:t>
            </a:r>
          </a:p>
          <a:p>
            <a:pPr lvl="1"/>
            <a:r>
              <a:rPr lang="en-US" sz="1800" dirty="0"/>
              <a:t>SQL injection based on ““=”” is always true</a:t>
            </a:r>
          </a:p>
          <a:p>
            <a:pPr lvl="1"/>
            <a:r>
              <a:rPr lang="en-US" sz="1800" dirty="0"/>
              <a:t>SQL injection based on batched SQL statements (</a:t>
            </a:r>
            <a:r>
              <a:rPr lang="en-US" sz="1800" dirty="0" err="1"/>
              <a:t>allowMultiQueries</a:t>
            </a:r>
            <a:r>
              <a:rPr lang="en-US" sz="1800" dirty="0"/>
              <a:t>=true when establishing connection) are vulnerable to malicious code.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EBE1A4E-38DA-43EB-8723-2592EE18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58" y="-44290"/>
            <a:ext cx="6008167" cy="323820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482D45AC-0D17-4634-BFDE-4AA1ECE62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58" y="3220186"/>
            <a:ext cx="6008168" cy="114299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29D2B01D-09B2-4A97-B171-A3E816F28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096" y="4399958"/>
            <a:ext cx="6005344" cy="737859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65639125-1B0E-4E15-BAF1-21D30647D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5312063"/>
            <a:ext cx="3810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3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SQL Injection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3240360" cy="4809114"/>
          </a:xfrm>
        </p:spPr>
        <p:txBody>
          <a:bodyPr>
            <a:normAutofit/>
          </a:bodyPr>
          <a:lstStyle/>
          <a:p>
            <a:pPr algn="l"/>
            <a:r>
              <a:rPr lang="nb-NO" sz="2000" b="0" i="0" dirty="0">
                <a:solidFill>
                  <a:srgbClr val="000000"/>
                </a:solidFill>
                <a:effectLst/>
                <a:latin typeface="+mj-lt"/>
              </a:rPr>
              <a:t>More </a:t>
            </a:r>
            <a:r>
              <a:rPr lang="nb-NO" sz="2000" b="0" i="0" dirty="0" err="1">
                <a:solidFill>
                  <a:srgbClr val="000000"/>
                </a:solidFill>
                <a:effectLst/>
                <a:latin typeface="+mj-lt"/>
              </a:rPr>
              <a:t>examples</a:t>
            </a:r>
            <a:r>
              <a:rPr lang="nb-NO" sz="2000" b="0" i="0" dirty="0">
                <a:solidFill>
                  <a:srgbClr val="000000"/>
                </a:solidFill>
                <a:effectLst/>
                <a:latin typeface="+mj-lt"/>
              </a:rPr>
              <a:t>…</a:t>
            </a:r>
            <a:endParaRPr lang="en-US" sz="18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515FBBFE-E168-4ACD-8A45-029016BF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13" y="0"/>
            <a:ext cx="7520305" cy="247891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26248A2-EBE0-4043-83B2-9D6D7491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213" y="2520599"/>
            <a:ext cx="7520305" cy="101778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3327560-9AD5-48BD-B459-23ACEA9C5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213" y="3582759"/>
            <a:ext cx="7534787" cy="32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7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3658687" cy="1143000"/>
          </a:xfrm>
        </p:spPr>
        <p:txBody>
          <a:bodyPr/>
          <a:lstStyle/>
          <a:p>
            <a:r>
              <a:rPr lang="en-US" altLang="nb-NO" dirty="0"/>
              <a:t>How to prevent SQL injection?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4032448" cy="4809114"/>
          </a:xfrm>
        </p:spPr>
        <p:txBody>
          <a:bodyPr>
            <a:normAutofit/>
          </a:bodyPr>
          <a:lstStyle/>
          <a:p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Using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prepared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statements in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our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queries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whenever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we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need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to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insert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user-supplied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value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nb-NO" sz="2100" dirty="0">
              <a:solidFill>
                <a:srgbClr val="000000"/>
              </a:solidFill>
              <a:latin typeface="+mj-lt"/>
            </a:endParaRPr>
          </a:p>
          <a:p>
            <a:r>
              <a:rPr lang="nb-NO" sz="2100" dirty="0">
                <a:solidFill>
                  <a:srgbClr val="000000"/>
                </a:solidFill>
                <a:latin typeface="+mj-lt"/>
              </a:rPr>
              <a:t>And more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techniques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..</a:t>
            </a:r>
          </a:p>
          <a:p>
            <a:pPr lvl="1"/>
            <a:r>
              <a:rPr lang="nb-NO" sz="1800" dirty="0">
                <a:solidFill>
                  <a:srgbClr val="000000"/>
                </a:solidFill>
                <a:latin typeface="+mj-lt"/>
              </a:rPr>
              <a:t>A whitelist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fgor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user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data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sanitation</a:t>
            </a:r>
            <a:endParaRPr lang="nb-NO" sz="1800" dirty="0">
              <a:solidFill>
                <a:srgbClr val="000000"/>
              </a:solidFill>
              <a:latin typeface="+mj-lt"/>
            </a:endParaRPr>
          </a:p>
          <a:p>
            <a:pPr lvl="1"/>
            <a:r>
              <a:rPr lang="nb-NO" sz="1800" dirty="0">
                <a:solidFill>
                  <a:srgbClr val="000000"/>
                </a:solidFill>
                <a:latin typeface="+mj-lt"/>
              </a:rPr>
              <a:t>Server side input data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validation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etc</a:t>
            </a:r>
            <a:endParaRPr lang="nb-NO" sz="1800" dirty="0">
              <a:solidFill>
                <a:srgbClr val="000000"/>
              </a:solidFill>
              <a:latin typeface="+mj-lt"/>
            </a:endParaRPr>
          </a:p>
          <a:p>
            <a:pPr lvl="1"/>
            <a:r>
              <a:rPr lang="nb-NO" sz="1800" dirty="0" err="1">
                <a:solidFill>
                  <a:srgbClr val="000000"/>
                </a:solidFill>
                <a:latin typeface="+mj-lt"/>
              </a:rPr>
              <a:t>We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will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exploit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more in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future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1800" dirty="0" err="1">
                <a:solidFill>
                  <a:srgbClr val="000000"/>
                </a:solidFill>
                <a:latin typeface="+mj-lt"/>
              </a:rPr>
              <a:t>lectures</a:t>
            </a:r>
            <a:r>
              <a:rPr lang="nb-NO" sz="1800" dirty="0">
                <a:solidFill>
                  <a:srgbClr val="000000"/>
                </a:solidFill>
                <a:latin typeface="+mj-lt"/>
              </a:rPr>
              <a:t>!</a:t>
            </a:r>
          </a:p>
          <a:p>
            <a:pPr marL="0" indent="0">
              <a:buNone/>
            </a:pPr>
            <a:endParaRPr lang="nb-NO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nb-NO" sz="2000" dirty="0">
                <a:solidFill>
                  <a:srgbClr val="000000"/>
                </a:solidFill>
                <a:latin typeface="Arial" panose="020B0604020202020204" pitchFamily="34" charset="0"/>
              </a:rPr>
              <a:t>		</a:t>
            </a:r>
            <a:r>
              <a:rPr lang="nb-NO" sz="14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nb-NO" sz="1400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3E9C9F64-73BA-4E61-8954-42FE4492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8" y="5600700"/>
            <a:ext cx="4838700" cy="12573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ACCBC620-D1C4-4577-A077-8F9C089A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910" y="3861047"/>
            <a:ext cx="7208486" cy="2996953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C6374201-6A07-4441-BFA0-638F8EC68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10" y="701345"/>
            <a:ext cx="7206090" cy="31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Before we end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better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PreparedStatement</a:t>
            </a:r>
            <a:endParaRPr lang="nb-NO" sz="2000" dirty="0"/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better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CallableStatement</a:t>
            </a:r>
            <a:endParaRPr lang="nb-NO" sz="2000" dirty="0"/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better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transactions</a:t>
            </a:r>
            <a:r>
              <a:rPr lang="nb-NO" sz="2000" dirty="0"/>
              <a:t>, </a:t>
            </a:r>
            <a:r>
              <a:rPr lang="nb-NO" sz="2000" dirty="0" err="1"/>
              <a:t>committment</a:t>
            </a:r>
            <a:r>
              <a:rPr lang="nb-NO" sz="2000" dirty="0"/>
              <a:t>, and rollback</a:t>
            </a:r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bether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SQL </a:t>
            </a:r>
            <a:r>
              <a:rPr lang="nb-NO" sz="2000" dirty="0" err="1"/>
              <a:t>injection</a:t>
            </a:r>
            <a:endParaRPr lang="nb-NO" sz="2000" dirty="0"/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some</a:t>
            </a:r>
            <a:r>
              <a:rPr lang="nb-NO" sz="2000" dirty="0"/>
              <a:t> </a:t>
            </a:r>
            <a:r>
              <a:rPr lang="nb-NO" sz="2000" dirty="0" err="1"/>
              <a:t>basic</a:t>
            </a:r>
            <a:r>
              <a:rPr lang="nb-NO" sz="2000" dirty="0"/>
              <a:t> preventing </a:t>
            </a:r>
            <a:r>
              <a:rPr lang="nb-NO" sz="2000" dirty="0" err="1"/>
              <a:t>techniques</a:t>
            </a:r>
            <a:r>
              <a:rPr lang="nb-NO" sz="2000" dirty="0"/>
              <a:t> </a:t>
            </a:r>
            <a:r>
              <a:rPr lang="nb-NO" sz="2000" dirty="0" err="1"/>
              <a:t>against</a:t>
            </a:r>
            <a:r>
              <a:rPr lang="nb-NO" sz="2000" dirty="0"/>
              <a:t> SQL </a:t>
            </a:r>
            <a:r>
              <a:rPr lang="nb-NO" sz="2000"/>
              <a:t>injection </a:t>
            </a:r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7482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Prepared Statement</a:t>
            </a:r>
          </a:p>
          <a:p>
            <a:r>
              <a:rPr lang="en-US" sz="2000" dirty="0"/>
              <a:t>Callable Statement</a:t>
            </a:r>
          </a:p>
          <a:p>
            <a:pPr lvl="1"/>
            <a:r>
              <a:rPr lang="en-US" sz="2000" dirty="0"/>
              <a:t>Stored procedure</a:t>
            </a:r>
          </a:p>
          <a:p>
            <a:pPr lvl="1"/>
            <a:r>
              <a:rPr lang="en-US" sz="2000" dirty="0"/>
              <a:t>Stored functions</a:t>
            </a:r>
          </a:p>
          <a:p>
            <a:pPr lvl="1"/>
            <a:r>
              <a:rPr lang="en-US" sz="2000" dirty="0"/>
              <a:t>Type of Parameters: IN, OUT, INOUT</a:t>
            </a:r>
          </a:p>
          <a:p>
            <a:pPr lvl="1"/>
            <a:r>
              <a:rPr lang="en-US" sz="2000" dirty="0"/>
              <a:t>call keyword syntax</a:t>
            </a:r>
          </a:p>
          <a:p>
            <a:r>
              <a:rPr lang="en-US" sz="2000" dirty="0"/>
              <a:t>Transactions, commitment, rollback</a:t>
            </a:r>
          </a:p>
          <a:p>
            <a:r>
              <a:rPr lang="nb-NO" sz="2000" dirty="0"/>
              <a:t>SQL </a:t>
            </a:r>
            <a:r>
              <a:rPr lang="nb-NO" sz="2000" dirty="0" err="1"/>
              <a:t>injections</a:t>
            </a:r>
            <a:endParaRPr lang="nb-NO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2856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Prepared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Let’s</a:t>
            </a:r>
            <a:r>
              <a:rPr lang="nb-NO" sz="2000" dirty="0"/>
              <a:t> </a:t>
            </a:r>
            <a:r>
              <a:rPr lang="nb-NO" sz="2000" dirty="0" err="1"/>
              <a:t>compare</a:t>
            </a:r>
            <a:r>
              <a:rPr lang="nb-NO" sz="2000" dirty="0"/>
              <a:t> </a:t>
            </a:r>
            <a:r>
              <a:rPr lang="nb-NO" sz="2000" dirty="0" err="1"/>
              <a:t>below</a:t>
            </a:r>
            <a:r>
              <a:rPr lang="nb-NO" sz="2000" dirty="0"/>
              <a:t> </a:t>
            </a:r>
            <a:r>
              <a:rPr lang="nb-NO" sz="2000" dirty="0" err="1"/>
              <a:t>two</a:t>
            </a:r>
            <a:r>
              <a:rPr lang="nb-NO" sz="2000" dirty="0"/>
              <a:t> </a:t>
            </a:r>
            <a:r>
              <a:rPr lang="nb-NO" sz="2000" dirty="0" err="1"/>
              <a:t>pieces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code</a:t>
            </a:r>
            <a:r>
              <a:rPr lang="nb-NO" sz="2000" dirty="0"/>
              <a:t>. </a:t>
            </a:r>
            <a:r>
              <a:rPr lang="nb-NO" sz="2000" dirty="0" err="1"/>
              <a:t>What</a:t>
            </a:r>
            <a:r>
              <a:rPr lang="nb-NO" sz="2000" dirty="0"/>
              <a:t> is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difference</a:t>
            </a:r>
            <a:r>
              <a:rPr lang="nb-NO" sz="2000" dirty="0"/>
              <a:t> </a:t>
            </a:r>
            <a:r>
              <a:rPr lang="nb-NO" sz="2000" dirty="0" err="1"/>
              <a:t>here</a:t>
            </a:r>
            <a:r>
              <a:rPr lang="nb-NO" sz="2000" dirty="0"/>
              <a:t>?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en-US" sz="2000" b="0" i="0" dirty="0">
              <a:solidFill>
                <a:srgbClr val="333333"/>
              </a:solidFill>
              <a:effectLst/>
              <a:latin typeface="+mj-lt"/>
            </a:endParaRP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As you can see, for </a:t>
            </a:r>
            <a:r>
              <a:rPr lang="nb-NO" sz="2000" dirty="0" err="1"/>
              <a:t>PreparedStatement</a:t>
            </a:r>
            <a:r>
              <a:rPr lang="nb-NO" sz="2000" dirty="0"/>
              <a:t>(),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we are passing parameter (?) for the values. Its value will be set by calling the setter methods of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+mj-lt"/>
              </a:rPr>
              <a:t>PreparedStatement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  <a:endParaRPr lang="nb-NO" sz="2000" dirty="0">
              <a:latin typeface="+mj-lt"/>
            </a:endParaRPr>
          </a:p>
          <a:p>
            <a:r>
              <a:rPr lang="nb-NO" sz="2000" dirty="0" err="1"/>
              <a:t>Why</a:t>
            </a:r>
            <a:r>
              <a:rPr lang="nb-NO" sz="2000" dirty="0"/>
              <a:t> </a:t>
            </a:r>
            <a:r>
              <a:rPr lang="nb-NO" sz="2000" dirty="0" err="1"/>
              <a:t>use</a:t>
            </a:r>
            <a:r>
              <a:rPr lang="nb-NO" sz="2000" dirty="0"/>
              <a:t> </a:t>
            </a:r>
            <a:r>
              <a:rPr lang="nb-NO" sz="2000" dirty="0" err="1"/>
              <a:t>PreparedStatement</a:t>
            </a:r>
            <a:r>
              <a:rPr lang="nb-NO" sz="2000" dirty="0"/>
              <a:t>?</a:t>
            </a:r>
          </a:p>
          <a:p>
            <a:pPr lvl="1"/>
            <a:r>
              <a:rPr lang="nb-NO" sz="1800" dirty="0" err="1"/>
              <a:t>Efficiency</a:t>
            </a:r>
            <a:r>
              <a:rPr lang="nb-NO" sz="1800" dirty="0"/>
              <a:t>… </a:t>
            </a:r>
            <a:r>
              <a:rPr lang="nb-NO" sz="1800" dirty="0" err="1"/>
              <a:t>the</a:t>
            </a:r>
            <a:r>
              <a:rPr lang="nb-NO" sz="1800" dirty="0"/>
              <a:t> same statement </a:t>
            </a:r>
            <a:r>
              <a:rPr lang="nb-NO" sz="1800" dirty="0" err="1"/>
              <a:t>can</a:t>
            </a:r>
            <a:r>
              <a:rPr lang="nb-NO" sz="1800" dirty="0"/>
              <a:t> be used </a:t>
            </a:r>
            <a:r>
              <a:rPr lang="nb-NO" sz="1800" dirty="0" err="1"/>
              <a:t>repeatedly</a:t>
            </a:r>
            <a:r>
              <a:rPr lang="nb-NO" sz="1800" dirty="0"/>
              <a:t> </a:t>
            </a:r>
            <a:r>
              <a:rPr lang="nb-NO" sz="1800" dirty="0" err="1"/>
              <a:t>without</a:t>
            </a:r>
            <a:r>
              <a:rPr lang="nb-NO" sz="1800" dirty="0"/>
              <a:t> re-</a:t>
            </a:r>
            <a:r>
              <a:rPr lang="nb-NO" sz="1800" dirty="0" err="1"/>
              <a:t>compiling</a:t>
            </a:r>
            <a:r>
              <a:rPr lang="nb-NO" sz="1800" dirty="0"/>
              <a:t>.</a:t>
            </a:r>
          </a:p>
          <a:p>
            <a:pPr lvl="1"/>
            <a:r>
              <a:rPr lang="nb-NO" sz="1800" dirty="0"/>
              <a:t>Security…it </a:t>
            </a:r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reduce</a:t>
            </a:r>
            <a:r>
              <a:rPr lang="nb-NO" sz="1800" dirty="0"/>
              <a:t> or </a:t>
            </a:r>
            <a:r>
              <a:rPr lang="nb-NO" sz="1800" dirty="0" err="1"/>
              <a:t>eliminate</a:t>
            </a:r>
            <a:r>
              <a:rPr lang="nb-NO" sz="1800" dirty="0"/>
              <a:t> SQL </a:t>
            </a:r>
            <a:r>
              <a:rPr lang="nb-NO" sz="1800" dirty="0" err="1"/>
              <a:t>injection</a:t>
            </a:r>
            <a:r>
              <a:rPr lang="nb-NO" sz="1800" dirty="0"/>
              <a:t> </a:t>
            </a:r>
            <a:r>
              <a:rPr lang="nb-NO" sz="1800" dirty="0" err="1"/>
              <a:t>attacks</a:t>
            </a:r>
            <a:r>
              <a:rPr lang="nb-NO" sz="1800" dirty="0"/>
              <a:t>. (</a:t>
            </a:r>
            <a:r>
              <a:rPr lang="nb-NO" sz="1800" dirty="0" err="1"/>
              <a:t>We</a:t>
            </a:r>
            <a:r>
              <a:rPr lang="nb-NO" sz="1800" dirty="0"/>
              <a:t> </a:t>
            </a:r>
            <a:r>
              <a:rPr lang="nb-NO" sz="1800" dirty="0" err="1"/>
              <a:t>will</a:t>
            </a:r>
            <a:r>
              <a:rPr lang="nb-NO" sz="1800" dirty="0"/>
              <a:t> show later)</a:t>
            </a:r>
          </a:p>
          <a:p>
            <a:pPr lvl="1"/>
            <a:endParaRPr lang="nb-NO" sz="18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F27BC48-A2AC-469E-A65A-37B1A2B7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132856"/>
            <a:ext cx="5361236" cy="172819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265B0396-434B-4B63-BF76-7C3060ADB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71" y="2132856"/>
            <a:ext cx="5930826" cy="17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Prepared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dirty="0"/>
              <a:t>Important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PreparedStatement</a:t>
            </a:r>
            <a:r>
              <a:rPr lang="nb-NO" dirty="0"/>
              <a:t>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sz="1800" dirty="0" err="1"/>
              <a:t>setInt</a:t>
            </a:r>
            <a:r>
              <a:rPr lang="nb-NO" sz="1800" dirty="0"/>
              <a:t>, </a:t>
            </a:r>
            <a:r>
              <a:rPr lang="nb-NO" sz="1800" dirty="0" err="1"/>
              <a:t>setString</a:t>
            </a:r>
            <a:r>
              <a:rPr lang="nb-NO" sz="1800" dirty="0"/>
              <a:t>, </a:t>
            </a:r>
            <a:r>
              <a:rPr lang="nb-NO" sz="1800" dirty="0" err="1"/>
              <a:t>setFloat</a:t>
            </a:r>
            <a:r>
              <a:rPr lang="nb-NO" sz="1800" dirty="0"/>
              <a:t>, </a:t>
            </a:r>
            <a:r>
              <a:rPr lang="nb-NO" sz="1800" dirty="0" err="1"/>
              <a:t>setDouble</a:t>
            </a:r>
            <a:endParaRPr lang="nb-NO" sz="1800" dirty="0"/>
          </a:p>
          <a:p>
            <a:pPr lvl="1"/>
            <a:r>
              <a:rPr lang="nb-NO" sz="1800" dirty="0" err="1"/>
              <a:t>executeUpdate</a:t>
            </a:r>
            <a:r>
              <a:rPr lang="nb-NO" sz="1800" dirty="0"/>
              <a:t> used for </a:t>
            </a:r>
            <a:r>
              <a:rPr lang="nb-NO" sz="1800" dirty="0" err="1"/>
              <a:t>createm</a:t>
            </a:r>
            <a:r>
              <a:rPr lang="nb-NO" sz="1800" dirty="0"/>
              <a:t> </a:t>
            </a:r>
            <a:r>
              <a:rPr lang="nb-NO" sz="1800" dirty="0" err="1"/>
              <a:t>drop</a:t>
            </a:r>
            <a:r>
              <a:rPr lang="nb-NO" sz="1800" dirty="0"/>
              <a:t>, </a:t>
            </a:r>
            <a:r>
              <a:rPr lang="nb-NO" sz="1800" dirty="0" err="1"/>
              <a:t>insert</a:t>
            </a:r>
            <a:r>
              <a:rPr lang="nb-NO" sz="1800" dirty="0"/>
              <a:t>, </a:t>
            </a:r>
            <a:r>
              <a:rPr lang="nb-NO" sz="1800" dirty="0" err="1"/>
              <a:t>delete</a:t>
            </a:r>
            <a:endParaRPr lang="nb-NO" sz="1800" dirty="0"/>
          </a:p>
          <a:p>
            <a:pPr lvl="1"/>
            <a:r>
              <a:rPr lang="nb-NO" sz="1800" dirty="0" err="1"/>
              <a:t>executeQuery</a:t>
            </a:r>
            <a:r>
              <a:rPr lang="nb-NO" sz="1800" dirty="0"/>
              <a:t> used to </a:t>
            </a:r>
            <a:r>
              <a:rPr lang="nb-NO" sz="1800" dirty="0" err="1"/>
              <a:t>execute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select</a:t>
            </a:r>
            <a:r>
              <a:rPr lang="nb-NO" sz="1800" dirty="0"/>
              <a:t> </a:t>
            </a:r>
            <a:r>
              <a:rPr lang="nb-NO" sz="1800" dirty="0" err="1"/>
              <a:t>query</a:t>
            </a:r>
            <a:r>
              <a:rPr lang="nb-NO" sz="1800" dirty="0"/>
              <a:t> and </a:t>
            </a:r>
            <a:r>
              <a:rPr lang="nb-NO" sz="1800" dirty="0" err="1"/>
              <a:t>return</a:t>
            </a:r>
            <a:r>
              <a:rPr lang="nb-NO" sz="1800" dirty="0"/>
              <a:t> </a:t>
            </a:r>
            <a:r>
              <a:rPr lang="nb-NO" sz="1800" dirty="0" err="1"/>
              <a:t>ResultSet</a:t>
            </a:r>
            <a:endParaRPr lang="nb-NO" sz="1800" dirty="0"/>
          </a:p>
          <a:p>
            <a:r>
              <a:rPr lang="en-US" dirty="0"/>
              <a:t>Only IN parameter is allowed in </a:t>
            </a:r>
            <a:r>
              <a:rPr lang="en-US" dirty="0" err="1"/>
              <a:t>PreparedStatement</a:t>
            </a:r>
            <a:r>
              <a:rPr lang="en-US" dirty="0"/>
              <a:t>. </a:t>
            </a:r>
            <a:r>
              <a:rPr lang="nb-NO" dirty="0"/>
              <a:t>IN menas input parameter to </a:t>
            </a:r>
            <a:r>
              <a:rPr lang="nb-NO" dirty="0" err="1"/>
              <a:t>the</a:t>
            </a:r>
            <a:r>
              <a:rPr lang="nb-NO" dirty="0"/>
              <a:t> SQL statement. </a:t>
            </a:r>
            <a:r>
              <a:rPr lang="nb-NO" dirty="0" err="1"/>
              <a:t>setXXX</a:t>
            </a:r>
            <a:r>
              <a:rPr lang="nb-NO" dirty="0"/>
              <a:t>()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used to bind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r>
              <a:rPr lang="nb-NO" dirty="0" err="1"/>
              <a:t>Try-with-resource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automatically</a:t>
            </a:r>
            <a:r>
              <a:rPr lang="nb-NO" dirty="0"/>
              <a:t> </a:t>
            </a:r>
            <a:r>
              <a:rPr lang="nb-NO" dirty="0" err="1"/>
              <a:t>close</a:t>
            </a:r>
            <a:r>
              <a:rPr lang="nb-NO" dirty="0"/>
              <a:t> </a:t>
            </a:r>
            <a:r>
              <a:rPr lang="nb-NO" dirty="0" err="1"/>
              <a:t>PreparedStatement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.</a:t>
            </a:r>
            <a:endParaRPr lang="en-US" dirty="0"/>
          </a:p>
          <a:p>
            <a:r>
              <a:rPr lang="en-US" dirty="0"/>
              <a:t>A code walk-around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820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Callable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5472608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What</a:t>
            </a:r>
            <a:r>
              <a:rPr lang="nb-NO" sz="2000" dirty="0"/>
              <a:t> is </a:t>
            </a:r>
            <a:r>
              <a:rPr lang="nb-NO" sz="2000" dirty="0" err="1"/>
              <a:t>stored</a:t>
            </a:r>
            <a:r>
              <a:rPr lang="nb-NO" sz="2000" dirty="0"/>
              <a:t> </a:t>
            </a:r>
            <a:r>
              <a:rPr lang="nb-NO" sz="2000" dirty="0" err="1"/>
              <a:t>procedures</a:t>
            </a:r>
            <a:r>
              <a:rPr lang="nb-NO" sz="2000" dirty="0"/>
              <a:t> in database?</a:t>
            </a:r>
          </a:p>
          <a:p>
            <a:pPr lvl="1"/>
            <a:r>
              <a:rPr lang="nb-NO" sz="1800" dirty="0"/>
              <a:t>A </a:t>
            </a:r>
            <a:r>
              <a:rPr lang="nb-NO" sz="1800" dirty="0" err="1"/>
              <a:t>stored</a:t>
            </a:r>
            <a:r>
              <a:rPr lang="nb-NO" sz="1800" dirty="0"/>
              <a:t> </a:t>
            </a:r>
            <a:r>
              <a:rPr lang="nb-NO" sz="1800" dirty="0" err="1"/>
              <a:t>procedure</a:t>
            </a:r>
            <a:r>
              <a:rPr lang="nb-NO" sz="1800" dirty="0"/>
              <a:t> in SQL is a </a:t>
            </a:r>
            <a:r>
              <a:rPr lang="nb-NO" sz="1800" dirty="0" err="1"/>
              <a:t>group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SQL statements </a:t>
            </a:r>
            <a:r>
              <a:rPr lang="nb-NO" sz="1800" dirty="0" err="1"/>
              <a:t>that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stored</a:t>
            </a:r>
            <a:r>
              <a:rPr lang="nb-NO" sz="1800" dirty="0"/>
              <a:t> </a:t>
            </a:r>
            <a:r>
              <a:rPr lang="nb-NO" sz="1800" dirty="0" err="1"/>
              <a:t>together</a:t>
            </a:r>
            <a:r>
              <a:rPr lang="nb-NO" sz="1800" dirty="0"/>
              <a:t> in a database.</a:t>
            </a:r>
          </a:p>
          <a:p>
            <a:pPr lvl="1"/>
            <a:r>
              <a:rPr lang="nb-NO" sz="1800" dirty="0" err="1"/>
              <a:t>You</a:t>
            </a:r>
            <a:r>
              <a:rPr lang="nb-NO" sz="1800" dirty="0"/>
              <a:t> </a:t>
            </a:r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create</a:t>
            </a:r>
            <a:r>
              <a:rPr lang="nb-NO" sz="1800" dirty="0"/>
              <a:t> </a:t>
            </a:r>
            <a:r>
              <a:rPr lang="nb-NO" sz="1800" dirty="0" err="1"/>
              <a:t>stored</a:t>
            </a:r>
            <a:r>
              <a:rPr lang="nb-NO" sz="1800" dirty="0"/>
              <a:t> </a:t>
            </a:r>
            <a:r>
              <a:rPr lang="nb-NO" sz="1800" dirty="0" err="1"/>
              <a:t>procedures</a:t>
            </a:r>
            <a:r>
              <a:rPr lang="nb-NO" sz="1800" dirty="0"/>
              <a:t>, or </a:t>
            </a:r>
            <a:r>
              <a:rPr lang="nb-NO" sz="1800" dirty="0" err="1"/>
              <a:t>drop</a:t>
            </a:r>
            <a:r>
              <a:rPr lang="nb-NO" sz="1800" dirty="0"/>
              <a:t> </a:t>
            </a:r>
            <a:r>
              <a:rPr lang="nb-NO" sz="1800" dirty="0" err="1"/>
              <a:t>procedures</a:t>
            </a:r>
            <a:r>
              <a:rPr lang="nb-NO" sz="1800" dirty="0"/>
              <a:t> from MySQL </a:t>
            </a:r>
            <a:r>
              <a:rPr lang="nb-NO" sz="1800" dirty="0" err="1"/>
              <a:t>workbench</a:t>
            </a:r>
            <a:r>
              <a:rPr lang="nb-NO" sz="1800" dirty="0"/>
              <a:t>.</a:t>
            </a:r>
          </a:p>
          <a:p>
            <a:pPr lvl="1"/>
            <a:endParaRPr lang="nb-NO" sz="1800" dirty="0"/>
          </a:p>
          <a:p>
            <a:pPr lvl="1"/>
            <a:endParaRPr lang="nb-NO" sz="1800" dirty="0"/>
          </a:p>
          <a:p>
            <a:pPr lvl="1"/>
            <a:endParaRPr lang="nb-NO" sz="1800" dirty="0"/>
          </a:p>
          <a:p>
            <a:pPr lvl="1"/>
            <a:endParaRPr lang="nb-NO" sz="1800" dirty="0"/>
          </a:p>
          <a:p>
            <a:pPr lvl="1"/>
            <a:endParaRPr lang="en-US" sz="18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1E1B0865-5859-4957-B8B1-192EB6EF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" y="4180492"/>
            <a:ext cx="3186726" cy="223224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4C83DD9-BDED-48A3-8627-64966270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538" y="2723732"/>
            <a:ext cx="3822465" cy="2050003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DD8A39F-A064-40BD-B99A-ACC92F6CC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478" y="4832497"/>
            <a:ext cx="3746932" cy="200146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04EEFB4B-150E-4C99-A3DB-DB71097E0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523" y="4261289"/>
            <a:ext cx="2688369" cy="248748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343B007E-D5DB-4B54-A3BB-9A5747210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538" y="1331607"/>
            <a:ext cx="4078784" cy="9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8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Callable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4896544" cy="4809114"/>
          </a:xfrm>
        </p:spPr>
        <p:txBody>
          <a:bodyPr>
            <a:normAutofit/>
          </a:bodyPr>
          <a:lstStyle/>
          <a:p>
            <a:r>
              <a:rPr lang="nb-NO" dirty="0"/>
              <a:t>A </a:t>
            </a:r>
            <a:r>
              <a:rPr lang="nb-NO" dirty="0" err="1"/>
              <a:t>CallableStatement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in JDBC is used to </a:t>
            </a:r>
            <a:r>
              <a:rPr lang="nb-NO" dirty="0" err="1"/>
              <a:t>execute</a:t>
            </a:r>
            <a:r>
              <a:rPr lang="nb-NO" dirty="0"/>
              <a:t> a </a:t>
            </a:r>
            <a:r>
              <a:rPr lang="nb-NO" dirty="0" err="1"/>
              <a:t>call</a:t>
            </a:r>
            <a:r>
              <a:rPr lang="nb-NO" dirty="0"/>
              <a:t> to a database </a:t>
            </a:r>
            <a:r>
              <a:rPr lang="nb-NO" dirty="0" err="1"/>
              <a:t>stored</a:t>
            </a:r>
            <a:r>
              <a:rPr lang="nb-NO" dirty="0"/>
              <a:t> </a:t>
            </a:r>
            <a:r>
              <a:rPr lang="nb-NO" dirty="0" err="1"/>
              <a:t>procedure</a:t>
            </a:r>
            <a:r>
              <a:rPr lang="nb-NO" dirty="0"/>
              <a:t>.</a:t>
            </a:r>
          </a:p>
          <a:p>
            <a:r>
              <a:rPr lang="nb-NO" dirty="0"/>
              <a:t>Three types </a:t>
            </a:r>
            <a:r>
              <a:rPr lang="nb-NO" dirty="0" err="1"/>
              <a:t>of</a:t>
            </a:r>
            <a:r>
              <a:rPr lang="nb-NO" dirty="0"/>
              <a:t> parameters </a:t>
            </a:r>
            <a:r>
              <a:rPr lang="nb-NO" dirty="0" err="1"/>
              <a:t>exist</a:t>
            </a:r>
            <a:r>
              <a:rPr lang="nb-NO" dirty="0"/>
              <a:t> in </a:t>
            </a:r>
            <a:r>
              <a:rPr lang="nb-NO" dirty="0" err="1"/>
              <a:t>CallableStatement</a:t>
            </a:r>
            <a:r>
              <a:rPr lang="nb-NO" dirty="0"/>
              <a:t> – IN, OUT, INOUT.</a:t>
            </a:r>
          </a:p>
          <a:p>
            <a:pPr lvl="1"/>
            <a:r>
              <a:rPr lang="nb-NO" dirty="0"/>
              <a:t>IN: input parameter to </a:t>
            </a:r>
            <a:r>
              <a:rPr lang="nb-NO" dirty="0" err="1"/>
              <a:t>the</a:t>
            </a:r>
            <a:r>
              <a:rPr lang="nb-NO" dirty="0"/>
              <a:t> SQL statement. </a:t>
            </a:r>
            <a:r>
              <a:rPr lang="nb-NO" dirty="0" err="1"/>
              <a:t>setXXX</a:t>
            </a:r>
            <a:r>
              <a:rPr lang="nb-NO" dirty="0"/>
              <a:t>()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used to bind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OUT: output parameter </a:t>
            </a:r>
            <a:r>
              <a:rPr lang="nb-NO" dirty="0" err="1"/>
              <a:t>supplied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SQL statement. </a:t>
            </a:r>
            <a:r>
              <a:rPr lang="nb-NO" dirty="0" err="1"/>
              <a:t>getXXX</a:t>
            </a:r>
            <a:r>
              <a:rPr lang="nb-NO" dirty="0"/>
              <a:t>()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used to </a:t>
            </a:r>
            <a:r>
              <a:rPr lang="nb-NO" dirty="0" err="1"/>
              <a:t>retriev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pPr lvl="1"/>
            <a:r>
              <a:rPr lang="nb-NO" dirty="0"/>
              <a:t>INOUT: </a:t>
            </a:r>
            <a:r>
              <a:rPr lang="nb-NO" dirty="0" err="1"/>
              <a:t>both</a:t>
            </a:r>
            <a:r>
              <a:rPr lang="nb-NO" dirty="0"/>
              <a:t> input and output. </a:t>
            </a:r>
            <a:r>
              <a:rPr lang="nb-NO" dirty="0" err="1"/>
              <a:t>setXXX</a:t>
            </a:r>
            <a:r>
              <a:rPr lang="nb-NO" dirty="0"/>
              <a:t>()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used to bind </a:t>
            </a:r>
            <a:r>
              <a:rPr lang="nb-NO" dirty="0" err="1"/>
              <a:t>values</a:t>
            </a:r>
            <a:r>
              <a:rPr lang="nb-NO" dirty="0"/>
              <a:t>. And </a:t>
            </a:r>
            <a:r>
              <a:rPr lang="nb-NO" dirty="0" err="1"/>
              <a:t>getXXX</a:t>
            </a:r>
            <a:r>
              <a:rPr lang="nb-NO" dirty="0"/>
              <a:t>() </a:t>
            </a:r>
            <a:r>
              <a:rPr lang="nb-NO" dirty="0" err="1"/>
              <a:t>are</a:t>
            </a:r>
            <a:r>
              <a:rPr lang="nb-NO" dirty="0"/>
              <a:t> used to </a:t>
            </a:r>
            <a:r>
              <a:rPr lang="nb-NO" dirty="0" err="1"/>
              <a:t>retrieve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.</a:t>
            </a:r>
          </a:p>
          <a:p>
            <a:r>
              <a:rPr lang="nb-NO" dirty="0" err="1"/>
              <a:t>CallableStatement.registerOutParameter</a:t>
            </a:r>
            <a:r>
              <a:rPr lang="nb-NO" dirty="0"/>
              <a:t>(</a:t>
            </a:r>
            <a:r>
              <a:rPr lang="nb-NO" dirty="0" err="1"/>
              <a:t>index</a:t>
            </a:r>
            <a:r>
              <a:rPr lang="nb-NO" dirty="0"/>
              <a:t>, type) must be used for OUT.</a:t>
            </a:r>
          </a:p>
          <a:p>
            <a:r>
              <a:rPr lang="nb-NO" dirty="0" err="1"/>
              <a:t>Try-with-resource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automatically</a:t>
            </a:r>
            <a:r>
              <a:rPr lang="nb-NO" dirty="0"/>
              <a:t> </a:t>
            </a:r>
            <a:r>
              <a:rPr lang="nb-NO" dirty="0" err="1"/>
              <a:t>close</a:t>
            </a:r>
            <a:r>
              <a:rPr lang="nb-NO" dirty="0"/>
              <a:t> </a:t>
            </a:r>
            <a:r>
              <a:rPr lang="nb-NO" dirty="0" err="1"/>
              <a:t>CallableStatement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9600CA6-424A-40B9-AFF8-5E86C80F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294" y="1697545"/>
            <a:ext cx="6648227" cy="276453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1E121AAB-6CE0-4F93-807B-7B607921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84" y="4509120"/>
            <a:ext cx="6548638" cy="17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Callable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4896544" cy="4809114"/>
          </a:xfrm>
        </p:spPr>
        <p:txBody>
          <a:bodyPr>
            <a:normAutofit/>
          </a:bodyPr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in a database and store </a:t>
            </a:r>
            <a:r>
              <a:rPr lang="nb-NO" dirty="0" err="1"/>
              <a:t>them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syntax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creating</a:t>
            </a:r>
            <a:r>
              <a:rPr lang="nb-NO" dirty="0"/>
              <a:t> a </a:t>
            </a:r>
            <a:r>
              <a:rPr lang="nb-NO" dirty="0" err="1"/>
              <a:t>function</a:t>
            </a:r>
            <a:r>
              <a:rPr lang="nb-NO" dirty="0"/>
              <a:t> is </a:t>
            </a:r>
            <a:r>
              <a:rPr lang="nb-NO" dirty="0" err="1"/>
              <a:t>shown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right.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r>
              <a:rPr lang="nb-NO" dirty="0" err="1"/>
              <a:t>CallableStatement</a:t>
            </a:r>
            <a:r>
              <a:rPr lang="nb-NO" dirty="0"/>
              <a:t> supports </a:t>
            </a:r>
            <a:r>
              <a:rPr lang="nb-NO" dirty="0" err="1"/>
              <a:t>stored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06A6B8C-047C-4295-9E13-C276910B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17" y="1060190"/>
            <a:ext cx="6527566" cy="164690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C98048-EF03-4985-9233-A4834427E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67" y="2781794"/>
            <a:ext cx="6458772" cy="261355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04500D7-395E-4DAB-8A61-34006296E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5420507"/>
            <a:ext cx="6527566" cy="13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8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Callable Statement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Following is the query to call a function from JDBC: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{? = call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my_func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(?,?)}</a:t>
            </a:r>
            <a:endParaRPr lang="nb-NO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02965" indent="-342900"/>
            <a:r>
              <a:rPr lang="nb-NO" sz="2000" dirty="0" err="1"/>
              <a:t>Following</a:t>
            </a:r>
            <a:r>
              <a:rPr lang="nb-NO" sz="2000" dirty="0"/>
              <a:t> is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query</a:t>
            </a:r>
            <a:r>
              <a:rPr lang="nb-NO" sz="2000" dirty="0"/>
              <a:t> to </a:t>
            </a:r>
            <a:r>
              <a:rPr lang="nb-NO" sz="2000" dirty="0" err="1"/>
              <a:t>call</a:t>
            </a:r>
            <a:r>
              <a:rPr lang="nb-NO" sz="2000" dirty="0"/>
              <a:t> a </a:t>
            </a:r>
            <a:r>
              <a:rPr lang="nb-NO" sz="2000" dirty="0" err="1"/>
              <a:t>procedur</a:t>
            </a:r>
            <a:r>
              <a:rPr lang="nb-NO" sz="2000" dirty="0"/>
              <a:t> from JDBC:</a:t>
            </a:r>
          </a:p>
          <a:p>
            <a:pPr marL="407139" lvl="1" indent="0">
              <a:buNone/>
            </a:pPr>
            <a:r>
              <a:rPr lang="nb-NO" sz="2000" dirty="0"/>
              <a:t>	{</a:t>
            </a:r>
            <a:r>
              <a:rPr lang="nb-NO" sz="2000" dirty="0" err="1"/>
              <a:t>call</a:t>
            </a:r>
            <a:r>
              <a:rPr lang="nb-NO" sz="2000" dirty="0"/>
              <a:t> </a:t>
            </a:r>
            <a:r>
              <a:rPr lang="nb-NO" sz="2000" dirty="0" err="1"/>
              <a:t>my_procedure</a:t>
            </a:r>
            <a:r>
              <a:rPr lang="nb-NO" sz="2000" dirty="0"/>
              <a:t>(?,?)}</a:t>
            </a:r>
          </a:p>
          <a:p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7335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Transactions, Commitment, Rollback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4824536" cy="4809114"/>
          </a:xfrm>
        </p:spPr>
        <p:txBody>
          <a:bodyPr>
            <a:normAutofit fontScale="92500" lnSpcReduction="20000"/>
          </a:bodyPr>
          <a:lstStyle/>
          <a:p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What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is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transaction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?</a:t>
            </a:r>
          </a:p>
          <a:p>
            <a:pPr lvl="1"/>
            <a:r>
              <a:rPr lang="nb-NO" sz="2100" dirty="0">
                <a:solidFill>
                  <a:srgbClr val="000000"/>
                </a:solidFill>
                <a:latin typeface="+mj-lt"/>
              </a:rPr>
              <a:t>A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transaction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represents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a single unit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of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work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lvl="1"/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What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 is ACID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properties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?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Atomicity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Consistency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Isolation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nb-NO" sz="2100" b="0" i="0" dirty="0" err="1">
                <a:solidFill>
                  <a:srgbClr val="000000"/>
                </a:solidFill>
                <a:effectLst/>
                <a:latin typeface="+mj-lt"/>
              </a:rPr>
              <a:t>Durability</a:t>
            </a:r>
            <a:r>
              <a:rPr lang="nb-NO" sz="21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r>
              <a:rPr lang="nb-NO" sz="2100" dirty="0" err="1">
                <a:solidFill>
                  <a:srgbClr val="000000"/>
                </a:solidFill>
                <a:latin typeface="+mj-lt"/>
              </a:rPr>
              <a:t>Transactions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are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committed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automatically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by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default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r>
              <a:rPr lang="nb-NO" sz="2100" dirty="0" err="1">
                <a:solidFill>
                  <a:srgbClr val="000000"/>
                </a:solidFill>
                <a:latin typeface="+mj-lt"/>
              </a:rPr>
              <a:t>But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we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can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set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auto-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commit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to false and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commit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transactions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ourselves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r>
              <a:rPr lang="nb-NO" sz="2100" dirty="0">
                <a:solidFill>
                  <a:srgbClr val="000000"/>
                </a:solidFill>
                <a:latin typeface="+mj-lt"/>
              </a:rPr>
              <a:t>By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doing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so,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we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can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rollback. </a:t>
            </a:r>
          </a:p>
          <a:p>
            <a:r>
              <a:rPr lang="nb-NO" sz="2100" dirty="0">
                <a:solidFill>
                  <a:srgbClr val="000000"/>
                </a:solidFill>
                <a:latin typeface="+mj-lt"/>
              </a:rPr>
              <a:t>Rollback is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executed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not just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when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exceptions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happen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but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when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certain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conditions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are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met.</a:t>
            </a:r>
          </a:p>
          <a:p>
            <a:r>
              <a:rPr lang="nb-NO" sz="2100" dirty="0">
                <a:solidFill>
                  <a:srgbClr val="000000"/>
                </a:solidFill>
                <a:latin typeface="+mj-lt"/>
              </a:rPr>
              <a:t>In JDBC,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connection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interface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provides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methods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to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manage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nb-NO" sz="2100" dirty="0" err="1">
                <a:solidFill>
                  <a:srgbClr val="000000"/>
                </a:solidFill>
                <a:latin typeface="+mj-lt"/>
              </a:rPr>
              <a:t>transaction</a:t>
            </a:r>
            <a:r>
              <a:rPr lang="nb-NO" sz="2100" dirty="0">
                <a:solidFill>
                  <a:srgbClr val="000000"/>
                </a:solidFill>
                <a:latin typeface="+mj-lt"/>
              </a:rPr>
              <a:t>.</a:t>
            </a:r>
            <a:endParaRPr lang="nb-NO" sz="2000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nb-NO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nb-NO" sz="2000" dirty="0">
                <a:solidFill>
                  <a:srgbClr val="000000"/>
                </a:solidFill>
                <a:latin typeface="Arial" panose="020B0604020202020204" pitchFamily="34" charset="0"/>
              </a:rPr>
              <a:t>		</a:t>
            </a:r>
            <a:r>
              <a:rPr lang="nb-NO" sz="14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nb-NO" sz="14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95CA276-1E78-43BD-9623-86690E33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286786"/>
            <a:ext cx="5616624" cy="114901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3DF0CEB-8328-4B16-8DF1-A642CB6D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404332"/>
            <a:ext cx="5829545" cy="44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8392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29737</TotalTime>
  <Words>812</Words>
  <Application>Microsoft Office PowerPoint</Application>
  <PresentationFormat>Widescreen</PresentationFormat>
  <Paragraphs>148</Paragraphs>
  <Slides>14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14</vt:i4>
      </vt:variant>
    </vt:vector>
  </HeadingPairs>
  <TitlesOfParts>
    <vt:vector size="22" baseType="lpstr">
      <vt:lpstr>Arial</vt:lpstr>
      <vt:lpstr>Calibri</vt:lpstr>
      <vt:lpstr>Helvetica</vt:lpstr>
      <vt:lpstr>Helvetica LT Std Light</vt:lpstr>
      <vt:lpstr>Westerdals_PPT</vt:lpstr>
      <vt:lpstr>Film og TV</vt:lpstr>
      <vt:lpstr>Teknologi</vt:lpstr>
      <vt:lpstr>Ledelse</vt:lpstr>
      <vt:lpstr> Session 20 (of 24) JDBC</vt:lpstr>
      <vt:lpstr>Today’s Main Goal</vt:lpstr>
      <vt:lpstr>Prepared statement</vt:lpstr>
      <vt:lpstr>Prepared Statement</vt:lpstr>
      <vt:lpstr>Callable Statement</vt:lpstr>
      <vt:lpstr>Callable Statement</vt:lpstr>
      <vt:lpstr>Callable Statement</vt:lpstr>
      <vt:lpstr>Callable Statement</vt:lpstr>
      <vt:lpstr>Transactions, Commitment, Rollback</vt:lpstr>
      <vt:lpstr>SQL Injection</vt:lpstr>
      <vt:lpstr>SQL Injection</vt:lpstr>
      <vt:lpstr>SQL Injection</vt:lpstr>
      <vt:lpstr>How to prevent SQL injection?</vt:lpstr>
      <vt:lpstr>Before we end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433</cp:revision>
  <cp:lastPrinted>2018-08-23T11:54:25Z</cp:lastPrinted>
  <dcterms:created xsi:type="dcterms:W3CDTF">2014-08-19T14:30:49Z</dcterms:created>
  <dcterms:modified xsi:type="dcterms:W3CDTF">2022-03-29T08:30:14Z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